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57" r:id="rId4"/>
    <p:sldId id="258" r:id="rId5"/>
    <p:sldId id="259" r:id="rId6"/>
    <p:sldId id="262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B94E4-58F8-470A-83A7-127BAFFC5E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321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682" y="5445224"/>
            <a:ext cx="89226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Выступление преподавателя-организатора ОБЖ и ОВС КШИ №6</a:t>
            </a:r>
          </a:p>
          <a:p>
            <a:pPr algn="ctr"/>
            <a:r>
              <a:rPr lang="ru-RU" sz="2400" dirty="0" smtClean="0"/>
              <a:t>полковника запаса Акбулатова Рената Равильевича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84603" y="3140968"/>
            <a:ext cx="90388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Современный урок с позиции предметной компетентности учителя ОБЖ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8326"/>
            <a:ext cx="2555776" cy="191949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8326"/>
            <a:ext cx="3043090" cy="193651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0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342323"/>
            <a:ext cx="864096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Цели занятия:</a:t>
            </a:r>
          </a:p>
          <a:p>
            <a:pPr lvl="0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Практически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отработать задачи, возложенные на Национальный антитеррористический комитет в области противодействия терроризму.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Какими нормативными документами в своей деятельности будет руководствоваться силовые структуры при проведении КТО.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роли командиров и начальников органов исполнительной власти и силовых структур отработать практически задачи по контртеррористической операции.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Дать практику учащимся для последующей подготовке к службе в рядах ВС РФ.  </a:t>
            </a:r>
          </a:p>
        </p:txBody>
      </p:sp>
      <p:pic>
        <p:nvPicPr>
          <p:cNvPr id="2050" name="Picture 2" descr="1283287439_16-15-53-3-d7-u6-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835" y="332655"/>
            <a:ext cx="2301645" cy="1719677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03556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705451"/>
            <a:ext cx="864096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вопросы отрабатываемые на занятиях:</a:t>
            </a:r>
          </a:p>
          <a:p>
            <a:pPr lvl="0"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 smtClean="0"/>
              <a:t>Правовая </a:t>
            </a:r>
            <a:r>
              <a:rPr lang="ru-RU" sz="2000" dirty="0"/>
              <a:t>основа </a:t>
            </a:r>
            <a:r>
              <a:rPr lang="ru-RU" sz="2000" dirty="0" smtClean="0"/>
              <a:t>противодействия </a:t>
            </a:r>
            <a:r>
              <a:rPr lang="ru-RU" sz="2000" dirty="0"/>
              <a:t>терроризму в современных условиях: Конституция </a:t>
            </a:r>
            <a:r>
              <a:rPr lang="ru-RU" sz="2000" dirty="0" smtClean="0"/>
              <a:t>Российской </a:t>
            </a:r>
            <a:r>
              <a:rPr lang="ru-RU" sz="2000" dirty="0"/>
              <a:t>Федерации, </a:t>
            </a:r>
            <a:r>
              <a:rPr lang="ru-RU" sz="2000" dirty="0" smtClean="0"/>
              <a:t>общепризнанные </a:t>
            </a:r>
            <a:r>
              <a:rPr lang="ru-RU" sz="2000" dirty="0"/>
              <a:t>принципы и нормы </a:t>
            </a:r>
            <a:r>
              <a:rPr lang="ru-RU" sz="2000" dirty="0" smtClean="0"/>
              <a:t>международного </a:t>
            </a:r>
            <a:r>
              <a:rPr lang="ru-RU" sz="2000" dirty="0"/>
              <a:t>права, международные договоры РФ, Федеральный за-кон «О противодействии </a:t>
            </a:r>
            <a:r>
              <a:rPr lang="ru-RU" sz="2000" dirty="0" smtClean="0"/>
              <a:t>терроризму</a:t>
            </a:r>
            <a:r>
              <a:rPr lang="ru-RU" sz="2000" dirty="0"/>
              <a:t>» (от 6.03.2006 г. № 35-ФЗ); Указ Президента РФ «О мерах по противодействию терроризму» (от 15.02. 2006 г., № 116).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/>
              <a:t>Контртеррористическая </a:t>
            </a:r>
            <a:r>
              <a:rPr lang="ru-RU" sz="2000" dirty="0" smtClean="0"/>
              <a:t>операция</a:t>
            </a:r>
            <a:r>
              <a:rPr lang="ru-RU" sz="2000" dirty="0"/>
              <a:t>, ее предназначение и условия проведения, состав группировки сил и средств, включаемых в </a:t>
            </a:r>
            <a:r>
              <a:rPr lang="ru-RU" sz="2000" dirty="0" smtClean="0"/>
              <a:t>контртеррористическую </a:t>
            </a:r>
            <a:r>
              <a:rPr lang="ru-RU" sz="2000" dirty="0"/>
              <a:t>операцию. Правовой режим </a:t>
            </a:r>
            <a:r>
              <a:rPr lang="ru-RU" sz="2000" dirty="0" smtClean="0"/>
              <a:t>контртеррористической </a:t>
            </a:r>
            <a:r>
              <a:rPr lang="ru-RU" sz="2000" dirty="0"/>
              <a:t>операции. Окончание контртеррористической </a:t>
            </a:r>
            <a:r>
              <a:rPr lang="ru-RU" sz="2000" dirty="0" smtClean="0"/>
              <a:t>операции.</a:t>
            </a:r>
            <a:endParaRPr lang="ru-RU" sz="2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72915"/>
            <a:ext cx="2195513" cy="14160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78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661894"/>
            <a:ext cx="8712968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800000"/>
                </a:solidFill>
              </a:rPr>
              <a:t>В состав группировки сил и средств </a:t>
            </a:r>
            <a:r>
              <a:rPr lang="ru-RU" sz="2800" b="1" dirty="0" smtClean="0">
                <a:solidFill>
                  <a:srgbClr val="800000"/>
                </a:solidFill>
              </a:rPr>
              <a:t>по моему усмотрению были  включены: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Воинские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части и соединения Вооруженных Сил Российской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Федерации в составе 2 –х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мсб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гсадн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отряда военно-транспортных вертолётов,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Органов Федеральной службы безопасности силами двух отрядов специального назначения и сил и средств оперативных групп местных органов ФСБ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.,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Министерство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внутренних дел Российской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Федерации в составе специального батальона ВВ с минометной батареей,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Подразделения гражданской обороны по заявке военному комиссару региона,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Защиты населения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территорий от чрезвычайных ситуаций, обеспечения пожарной безопасности и безопасности людей на водных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объектах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составе частей и подразделений МЧС.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255" y="188640"/>
            <a:ext cx="1701800" cy="12525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4459"/>
            <a:ext cx="2195513" cy="1416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84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914430"/>
            <a:ext cx="8568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Основными задачами для объединённой группировки: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разгром </a:t>
            </a:r>
            <a:r>
              <a:rPr lang="ru-RU" dirty="0"/>
              <a:t>и ликвидация незаконных вооруженных формирований, бандитских и террористических групп и организаций, уничтожение их баз, центров подготовки, складов, коммуникаций;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восстановление </a:t>
            </a:r>
            <a:r>
              <a:rPr lang="ru-RU" dirty="0"/>
              <a:t>законности и правопорядка;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обеспечение </a:t>
            </a:r>
            <a:r>
              <a:rPr lang="ru-RU" dirty="0"/>
              <a:t>общественной безопасности и стабильности;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поддержание </a:t>
            </a:r>
            <a:r>
              <a:rPr lang="ru-RU" dirty="0"/>
              <a:t>правового режима чрезвычайного положения в районе конфликта;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локализация </a:t>
            </a:r>
            <a:r>
              <a:rPr lang="ru-RU" dirty="0"/>
              <a:t>и блокирование района конфликта;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пресечение возможного теракта на объектах с АХОВ и РОО и возможной ликвидации </a:t>
            </a:r>
            <a:r>
              <a:rPr lang="ru-RU" dirty="0"/>
              <a:t>последствий </a:t>
            </a:r>
            <a:r>
              <a:rPr lang="ru-RU" dirty="0" smtClean="0"/>
              <a:t>чрезвычайных </a:t>
            </a:r>
            <a:r>
              <a:rPr lang="ru-RU" dirty="0"/>
              <a:t>ситуаций и спасении жизни людей;</a:t>
            </a: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 изъятие оружия у населения в районе конфликта</a:t>
            </a:r>
            <a:r>
              <a:rPr lang="ru-RU" dirty="0" smtClean="0"/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временное </a:t>
            </a:r>
            <a:r>
              <a:rPr lang="ru-RU" dirty="0"/>
              <a:t>отселение физических лиц, проживающих в пределах территории, на которой введен правовой режим контртеррористической операции, в безопасные районы с обязательным предоставлением таким лицам стационарных или временных жилых помещений;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введение </a:t>
            </a:r>
            <a:r>
              <a:rPr lang="ru-RU" dirty="0"/>
              <a:t>карантина, проведение санитарно-противоэпидемических, ветеринарных и других карантинных мероприятий;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усиление </a:t>
            </a:r>
            <a:r>
              <a:rPr lang="ru-RU" dirty="0"/>
              <a:t>охраны общественного порядка и безопасности в районах, примыкающих к району конфликта.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6178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04813"/>
            <a:ext cx="8229600" cy="57213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3600" b="1" smtClean="0">
                <a:solidFill>
                  <a:srgbClr val="FF9933"/>
                </a:solidFill>
              </a:rPr>
              <a:t>     </a:t>
            </a:r>
            <a:endParaRPr lang="ru-RU" sz="3500" smtClean="0">
              <a:solidFill>
                <a:srgbClr val="FF9933"/>
              </a:solidFill>
            </a:endParaRPr>
          </a:p>
        </p:txBody>
      </p:sp>
      <p:pic>
        <p:nvPicPr>
          <p:cNvPr id="149507" name="Picture 3" descr="PDVD_011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2138" y="333375"/>
            <a:ext cx="5429250" cy="3441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9508" name="Picture 4" descr="PDVD_026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3068638"/>
            <a:ext cx="4956175" cy="3517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9509" name="Picture 5" descr="PDVD_053"/>
          <p:cNvPicPr>
            <a:picLocks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8400" y="3028950"/>
            <a:ext cx="4895850" cy="3524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9510" name="Picture 6" descr="PDVD_041"/>
          <p:cNvPicPr>
            <a:picLocks noChangeAspect="1" noChangeArrowheads="1"/>
          </p:cNvPicPr>
          <p:nvPr>
            <p:ph sz="quarter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333375"/>
            <a:ext cx="5256213" cy="3452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Рисунок 6" descr="images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87824" y="2075631"/>
            <a:ext cx="2664296" cy="33925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933864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9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9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9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9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95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9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2000"/>
                                        <p:tgtEl>
                                          <p:spTgt spid="149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87009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Были созданы  подгруппы: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в составе каждой подгруппы по 3 человека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2492896"/>
            <a:ext cx="2376264" cy="7920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Подгруппа МО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00192" y="2485941"/>
            <a:ext cx="2376264" cy="7920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Подгруппа </a:t>
            </a:r>
            <a:r>
              <a:rPr lang="ru-RU" b="1" dirty="0" smtClean="0">
                <a:solidFill>
                  <a:schemeClr val="tx2"/>
                </a:solidFill>
              </a:rPr>
              <a:t>ГО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9984" y="4221088"/>
            <a:ext cx="2376264" cy="7920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Подгруппа </a:t>
            </a:r>
            <a:r>
              <a:rPr lang="ru-RU" b="1" dirty="0" smtClean="0">
                <a:solidFill>
                  <a:schemeClr val="tx2"/>
                </a:solidFill>
              </a:rPr>
              <a:t>ФСБ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12290" y="4207349"/>
            <a:ext cx="2376264" cy="7920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Подгруппа </a:t>
            </a:r>
            <a:r>
              <a:rPr lang="ru-RU" b="1" dirty="0" smtClean="0">
                <a:solidFill>
                  <a:schemeClr val="tx2"/>
                </a:solidFill>
              </a:rPr>
              <a:t>МЧС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9984" y="5661248"/>
            <a:ext cx="2376264" cy="7920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Подгруппа </a:t>
            </a:r>
            <a:r>
              <a:rPr lang="ru-RU" b="1" dirty="0" smtClean="0">
                <a:solidFill>
                  <a:schemeClr val="tx2"/>
                </a:solidFill>
              </a:rPr>
              <a:t>МВД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851920" y="3573016"/>
            <a:ext cx="1883060" cy="167700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Штаб об. </a:t>
            </a:r>
            <a:r>
              <a:rPr lang="ru-RU" b="1" dirty="0" err="1" smtClean="0">
                <a:solidFill>
                  <a:schemeClr val="tx2"/>
                </a:solidFill>
              </a:rPr>
              <a:t>группир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26224" y="5661248"/>
            <a:ext cx="2376264" cy="7920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Подгруппа </a:t>
            </a:r>
            <a:r>
              <a:rPr lang="ru-RU" b="1" dirty="0" smtClean="0">
                <a:solidFill>
                  <a:schemeClr val="tx2"/>
                </a:solidFill>
              </a:rPr>
              <a:t>СМИ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19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236</TotalTime>
  <Words>381</Words>
  <Application>Microsoft Office PowerPoint</Application>
  <PresentationFormat>Экран (4:3)</PresentationFormat>
  <Paragraphs>40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Ренат</dc:creator>
  <cp:lastModifiedBy>Татарёнок</cp:lastModifiedBy>
  <cp:revision>18</cp:revision>
  <dcterms:created xsi:type="dcterms:W3CDTF">2014-11-24T17:55:49Z</dcterms:created>
  <dcterms:modified xsi:type="dcterms:W3CDTF">2014-11-25T07:49:46Z</dcterms:modified>
</cp:coreProperties>
</file>